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_rels/slideMaster1.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body"/>
          </p:nvPr>
        </p:nvSpPr>
        <p:spPr>
          <a:xfrm>
            <a:off x="756000" y="5078520"/>
            <a:ext cx="6047640" cy="4811040"/>
          </a:xfrm>
          <a:prstGeom prst="rect">
            <a:avLst/>
          </a:prstGeom>
        </p:spPr>
        <p:txBody>
          <a:bodyPr lIns="0" rIns="0" tIns="0" bIns="0"/>
          <a:p>
            <a:r>
              <a:rPr b="0" lang="ro-RO" sz="2000" spc="-1" strike="noStrike">
                <a:latin typeface="Arial"/>
              </a:rPr>
              <a:t>Click to edit the notes format</a:t>
            </a:r>
            <a:endParaRPr b="0" lang="ro-RO" sz="2000" spc="-1" strike="noStrike">
              <a:latin typeface="Arial"/>
            </a:endParaRPr>
          </a:p>
        </p:txBody>
      </p:sp>
      <p:sp>
        <p:nvSpPr>
          <p:cNvPr id="39" name="PlaceHolder 2"/>
          <p:cNvSpPr>
            <a:spLocks noGrp="1"/>
          </p:cNvSpPr>
          <p:nvPr>
            <p:ph type="hdr"/>
          </p:nvPr>
        </p:nvSpPr>
        <p:spPr>
          <a:xfrm>
            <a:off x="0" y="0"/>
            <a:ext cx="3280680" cy="534240"/>
          </a:xfrm>
          <a:prstGeom prst="rect">
            <a:avLst/>
          </a:prstGeom>
        </p:spPr>
        <p:txBody>
          <a:bodyPr lIns="0" rIns="0" tIns="0" bIns="0"/>
          <a:p>
            <a:r>
              <a:rPr b="0" lang="ro-RO" sz="1400" spc="-1" strike="noStrike">
                <a:latin typeface="Times New Roman"/>
              </a:rPr>
              <a:t>&lt;header&gt;</a:t>
            </a:r>
            <a:endParaRPr b="0" lang="ro-RO" sz="1400" spc="-1" strike="noStrike">
              <a:latin typeface="Times New Roman"/>
            </a:endParaRPr>
          </a:p>
        </p:txBody>
      </p:sp>
      <p:sp>
        <p:nvSpPr>
          <p:cNvPr id="40" name="PlaceHolder 3"/>
          <p:cNvSpPr>
            <a:spLocks noGrp="1"/>
          </p:cNvSpPr>
          <p:nvPr>
            <p:ph type="dt"/>
          </p:nvPr>
        </p:nvSpPr>
        <p:spPr>
          <a:xfrm>
            <a:off x="4278960" y="0"/>
            <a:ext cx="3280680" cy="534240"/>
          </a:xfrm>
          <a:prstGeom prst="rect">
            <a:avLst/>
          </a:prstGeom>
        </p:spPr>
        <p:txBody>
          <a:bodyPr lIns="0" rIns="0" tIns="0" bIns="0"/>
          <a:p>
            <a:pPr algn="r"/>
            <a:r>
              <a:rPr b="0" lang="ro-RO" sz="1400" spc="-1" strike="noStrike">
                <a:latin typeface="Times New Roman"/>
              </a:rPr>
              <a:t>&lt;date/time&gt;</a:t>
            </a:r>
            <a:endParaRPr b="0" lang="ro-RO" sz="1400" spc="-1" strike="noStrike">
              <a:latin typeface="Times New Roman"/>
            </a:endParaRPr>
          </a:p>
        </p:txBody>
      </p:sp>
      <p:sp>
        <p:nvSpPr>
          <p:cNvPr id="41" name="PlaceHolder 4"/>
          <p:cNvSpPr>
            <a:spLocks noGrp="1"/>
          </p:cNvSpPr>
          <p:nvPr>
            <p:ph type="ftr"/>
          </p:nvPr>
        </p:nvSpPr>
        <p:spPr>
          <a:xfrm>
            <a:off x="0" y="10157400"/>
            <a:ext cx="3280680" cy="534240"/>
          </a:xfrm>
          <a:prstGeom prst="rect">
            <a:avLst/>
          </a:prstGeom>
        </p:spPr>
        <p:txBody>
          <a:bodyPr lIns="0" rIns="0" tIns="0" bIns="0" anchor="b"/>
          <a:p>
            <a:r>
              <a:rPr b="0" lang="ro-RO" sz="1400" spc="-1" strike="noStrike">
                <a:latin typeface="Times New Roman"/>
              </a:rPr>
              <a:t>&lt;footer&gt;</a:t>
            </a:r>
            <a:endParaRPr b="0" lang="ro-RO" sz="1400" spc="-1" strike="noStrike">
              <a:latin typeface="Times New Roman"/>
            </a:endParaRPr>
          </a:p>
        </p:txBody>
      </p:sp>
      <p:sp>
        <p:nvSpPr>
          <p:cNvPr id="42" name="PlaceHolder 5"/>
          <p:cNvSpPr>
            <a:spLocks noGrp="1"/>
          </p:cNvSpPr>
          <p:nvPr>
            <p:ph type="sldNum"/>
          </p:nvPr>
        </p:nvSpPr>
        <p:spPr>
          <a:xfrm>
            <a:off x="4278960" y="10157400"/>
            <a:ext cx="3280680" cy="534240"/>
          </a:xfrm>
          <a:prstGeom prst="rect">
            <a:avLst/>
          </a:prstGeom>
        </p:spPr>
        <p:txBody>
          <a:bodyPr lIns="0" rIns="0" tIns="0" bIns="0" anchor="b"/>
          <a:p>
            <a:pPr algn="r"/>
            <a:fld id="{4DD7A6BC-79F9-4AEF-B53B-2489C63A40CE}" type="slidenum">
              <a:rPr b="0" lang="ro-RO" sz="1400" spc="-1" strike="noStrike">
                <a:latin typeface="Times New Roman"/>
              </a:rPr>
              <a:t>&lt;number&gt;</a:t>
            </a:fld>
            <a:endParaRPr b="0" lang="ro-RO"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67"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83C69D3D-AA21-421A-BE65-FA9ABAB3D9DE}"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69"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CC73140E-3E0D-43FF-8F10-EE759D3E4D96}"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71"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AEAC2258-7706-44DD-BDD9-7644ABDD8EA7}"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73"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42876794-5006-4EB9-8413-90F6DE882580}"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75"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2B916865-21E9-4B98-9B5A-A74306ED02E0}"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77"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16A744B5-C7D2-4BA1-A9D3-C97B3C27806A}"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body"/>
          </p:nvPr>
        </p:nvSpPr>
        <p:spPr>
          <a:xfrm>
            <a:off x="685800" y="4343400"/>
            <a:ext cx="5485680" cy="4114080"/>
          </a:xfrm>
          <a:prstGeom prst="rect">
            <a:avLst/>
          </a:prstGeom>
        </p:spPr>
        <p:txBody>
          <a:bodyPr lIns="0" rIns="0" tIns="0" bIns="0">
            <a:normAutofit/>
          </a:bodyPr>
          <a:p>
            <a:endParaRPr b="0" lang="ro-RO" sz="2000" spc="-1" strike="noStrike">
              <a:latin typeface="Arial"/>
            </a:endParaRPr>
          </a:p>
        </p:txBody>
      </p:sp>
      <p:sp>
        <p:nvSpPr>
          <p:cNvPr id="79" name="CustomShape 2"/>
          <p:cNvSpPr/>
          <p:nvPr/>
        </p:nvSpPr>
        <p:spPr>
          <a:xfrm>
            <a:off x="3884760" y="8685360"/>
            <a:ext cx="2971080" cy="456480"/>
          </a:xfrm>
          <a:prstGeom prst="rect">
            <a:avLst/>
          </a:prstGeom>
          <a:noFill/>
          <a:ln>
            <a:noFill/>
          </a:ln>
        </p:spPr>
        <p:style>
          <a:lnRef idx="0"/>
          <a:fillRef idx="0"/>
          <a:effectRef idx="0"/>
          <a:fontRef idx="minor"/>
        </p:style>
        <p:txBody>
          <a:bodyPr lIns="90000" rIns="90000" tIns="45000" bIns="45000" anchor="b"/>
          <a:p>
            <a:pPr algn="r">
              <a:lnSpc>
                <a:spcPct val="100000"/>
              </a:lnSpc>
            </a:pPr>
            <a:fld id="{0266CED7-1CAA-4AF0-82E8-B978DD081B53}" type="slidenum">
              <a:rPr b="0" lang="ro-RO" sz="1200" spc="-1" strike="noStrike">
                <a:solidFill>
                  <a:srgbClr val="000000"/>
                </a:solidFill>
                <a:latin typeface="+mn-lt"/>
                <a:ea typeface="+mn-ea"/>
              </a:rPr>
              <a:t>&lt;number&gt;</a:t>
            </a:fld>
            <a:endParaRPr b="0" lang="ro-RO"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ro-RO"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ro-RO"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ro-RO"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ro-RO" sz="3200" spc="-1" strike="noStrike">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normAutofit/>
          </a:bodyPr>
          <a:p>
            <a:endParaRPr b="0" lang="ro-RO" sz="3200" spc="-1" strike="noStrike">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normAutofit/>
          </a:bodyPr>
          <a:p>
            <a:endParaRPr b="0" lang="ro-RO"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ro-RO"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ro-RO"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ro-RO" sz="3200" spc="-1" strike="noStrike">
              <a:latin typeface="Arial"/>
            </a:endParaRPr>
          </a:p>
        </p:txBody>
      </p:sp>
      <p:sp>
        <p:nvSpPr>
          <p:cNvPr id="35" name="PlaceHolder 5"/>
          <p:cNvSpPr>
            <a:spLocks noGrp="1"/>
          </p:cNvSpPr>
          <p:nvPr>
            <p:ph type="body"/>
          </p:nvPr>
        </p:nvSpPr>
        <p:spPr>
          <a:xfrm>
            <a:off x="6022080" y="3682080"/>
            <a:ext cx="2649600" cy="1896840"/>
          </a:xfrm>
          <a:prstGeom prst="rect">
            <a:avLst/>
          </a:prstGeom>
        </p:spPr>
        <p:txBody>
          <a:bodyPr lIns="0" rIns="0" tIns="0" bIns="0">
            <a:normAutofit/>
          </a:bodyPr>
          <a:p>
            <a:endParaRPr b="0" lang="ro-RO"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ro-RO" sz="3200" spc="-1" strike="noStrike">
              <a:latin typeface="Arial"/>
            </a:endParaRPr>
          </a:p>
        </p:txBody>
      </p:sp>
      <p:sp>
        <p:nvSpPr>
          <p:cNvPr id="37" name="PlaceHolder 7"/>
          <p:cNvSpPr>
            <a:spLocks noGrp="1"/>
          </p:cNvSpPr>
          <p:nvPr>
            <p:ph type="body"/>
          </p:nvPr>
        </p:nvSpPr>
        <p:spPr>
          <a:xfrm>
            <a:off x="457200" y="3682080"/>
            <a:ext cx="2649600" cy="1896840"/>
          </a:xfrm>
          <a:prstGeom prst="rect">
            <a:avLst/>
          </a:prstGeom>
        </p:spPr>
        <p:txBody>
          <a:bodyPr lIns="0" rIns="0" tIns="0" bIns="0">
            <a:normAutofit/>
          </a:bodyPr>
          <a:p>
            <a:endParaRPr b="0" lang="ro-RO"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ro-RO"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ro-RO"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ro-RO"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ro-RO"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ro-RO"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ro-RO" sz="3200" spc="-1" strike="noStrike">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normAutofit/>
          </a:bodyPr>
          <a:p>
            <a:endParaRPr b="0" lang="ro-RO" sz="3200" spc="-1" strike="noStrike">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normAutofit/>
          </a:bodyPr>
          <a:p>
            <a:endParaRPr b="0" lang="ro-RO"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ro-RO"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ro-RO"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ro-RO"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ro-RO"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ro-RO"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ro-RO"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ro-RO"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2f2f2"/>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ro-RO" sz="4400" spc="-1" strike="noStrike">
                <a:latin typeface="Arial"/>
              </a:rPr>
              <a:t>Click to edit the title text format</a:t>
            </a:r>
            <a:endParaRPr b="0" lang="ro-RO"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ro-RO" sz="3200" spc="-1" strike="noStrike">
                <a:latin typeface="Arial"/>
              </a:rPr>
              <a:t>Click to edit the outline text format</a:t>
            </a:r>
            <a:endParaRPr b="0" lang="ro-RO" sz="3200" spc="-1" strike="noStrike">
              <a:latin typeface="Arial"/>
            </a:endParaRPr>
          </a:p>
          <a:p>
            <a:pPr lvl="1" marL="864000" indent="-324000">
              <a:spcBef>
                <a:spcPts val="1134"/>
              </a:spcBef>
              <a:buClr>
                <a:srgbClr val="000000"/>
              </a:buClr>
              <a:buSzPct val="75000"/>
              <a:buFont typeface="Symbol" charset="2"/>
              <a:buChar char=""/>
            </a:pPr>
            <a:r>
              <a:rPr b="0" lang="ro-RO" sz="2800" spc="-1" strike="noStrike">
                <a:latin typeface="Arial"/>
              </a:rPr>
              <a:t>Second Outline Level</a:t>
            </a:r>
            <a:endParaRPr b="0" lang="ro-RO" sz="2800" spc="-1" strike="noStrike">
              <a:latin typeface="Arial"/>
            </a:endParaRPr>
          </a:p>
          <a:p>
            <a:pPr lvl="2" marL="1296000" indent="-288000">
              <a:spcBef>
                <a:spcPts val="850"/>
              </a:spcBef>
              <a:buClr>
                <a:srgbClr val="000000"/>
              </a:buClr>
              <a:buSzPct val="45000"/>
              <a:buFont typeface="Wingdings" charset="2"/>
              <a:buChar char=""/>
            </a:pPr>
            <a:r>
              <a:rPr b="0" lang="ro-RO" sz="2400" spc="-1" strike="noStrike">
                <a:latin typeface="Arial"/>
              </a:rPr>
              <a:t>Third Outline Level</a:t>
            </a:r>
            <a:endParaRPr b="0" lang="ro-RO" sz="2400" spc="-1" strike="noStrike">
              <a:latin typeface="Arial"/>
            </a:endParaRPr>
          </a:p>
          <a:p>
            <a:pPr lvl="3" marL="1728000" indent="-216000">
              <a:spcBef>
                <a:spcPts val="567"/>
              </a:spcBef>
              <a:buClr>
                <a:srgbClr val="000000"/>
              </a:buClr>
              <a:buSzPct val="75000"/>
              <a:buFont typeface="Symbol" charset="2"/>
              <a:buChar char=""/>
            </a:pPr>
            <a:r>
              <a:rPr b="0" lang="ro-RO" sz="2000" spc="-1" strike="noStrike">
                <a:latin typeface="Arial"/>
              </a:rPr>
              <a:t>Fourth Outline Level</a:t>
            </a:r>
            <a:endParaRPr b="0" lang="ro-RO" sz="2000" spc="-1" strike="noStrike">
              <a:latin typeface="Arial"/>
            </a:endParaRPr>
          </a:p>
          <a:p>
            <a:pPr lvl="4" marL="2160000" indent="-216000">
              <a:spcBef>
                <a:spcPts val="283"/>
              </a:spcBef>
              <a:buClr>
                <a:srgbClr val="000000"/>
              </a:buClr>
              <a:buSzPct val="45000"/>
              <a:buFont typeface="Wingdings" charset="2"/>
              <a:buChar char=""/>
            </a:pPr>
            <a:r>
              <a:rPr b="0" lang="ro-RO" sz="2000" spc="-1" strike="noStrike">
                <a:latin typeface="Arial"/>
              </a:rPr>
              <a:t>Fifth Outline Level</a:t>
            </a:r>
            <a:endParaRPr b="0" lang="ro-RO" sz="2000" spc="-1" strike="noStrike">
              <a:latin typeface="Arial"/>
            </a:endParaRPr>
          </a:p>
          <a:p>
            <a:pPr lvl="5" marL="2592000" indent="-216000">
              <a:spcBef>
                <a:spcPts val="283"/>
              </a:spcBef>
              <a:buClr>
                <a:srgbClr val="000000"/>
              </a:buClr>
              <a:buSzPct val="45000"/>
              <a:buFont typeface="Wingdings" charset="2"/>
              <a:buChar char=""/>
            </a:pPr>
            <a:r>
              <a:rPr b="0" lang="ro-RO" sz="2000" spc="-1" strike="noStrike">
                <a:latin typeface="Arial"/>
              </a:rPr>
              <a:t>Sixth Outline Level</a:t>
            </a:r>
            <a:endParaRPr b="0" lang="ro-RO" sz="2000" spc="-1" strike="noStrike">
              <a:latin typeface="Arial"/>
            </a:endParaRPr>
          </a:p>
          <a:p>
            <a:pPr lvl="6" marL="3024000" indent="-216000">
              <a:spcBef>
                <a:spcPts val="283"/>
              </a:spcBef>
              <a:buClr>
                <a:srgbClr val="000000"/>
              </a:buClr>
              <a:buSzPct val="45000"/>
              <a:buFont typeface="Wingdings" charset="2"/>
              <a:buChar char=""/>
            </a:pPr>
            <a:r>
              <a:rPr b="0" lang="ro-RO" sz="2000" spc="-1" strike="noStrike">
                <a:latin typeface="Arial"/>
              </a:rPr>
              <a:t>Seventh Outline Level</a:t>
            </a:r>
            <a:endParaRPr b="0" lang="ro-RO"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43" name="CustomShape 1"/>
          <p:cNvSpPr/>
          <p:nvPr/>
        </p:nvSpPr>
        <p:spPr>
          <a:xfrm>
            <a:off x="6553080" y="6356520"/>
            <a:ext cx="2133000" cy="364320"/>
          </a:xfrm>
          <a:prstGeom prst="rect">
            <a:avLst/>
          </a:prstGeom>
          <a:noFill/>
          <a:ln>
            <a:noFill/>
          </a:ln>
        </p:spPr>
        <p:style>
          <a:lnRef idx="0"/>
          <a:fillRef idx="0"/>
          <a:effectRef idx="0"/>
          <a:fontRef idx="minor"/>
        </p:style>
        <p:txBody>
          <a:bodyPr lIns="90000" rIns="90000" tIns="45000" bIns="45000" anchor="ctr"/>
          <a:p>
            <a:pPr algn="r">
              <a:lnSpc>
                <a:spcPct val="100000"/>
              </a:lnSpc>
            </a:pPr>
            <a:fld id="{7F36AF3D-6B97-4E36-8511-7401B93082C4}" type="slidenum">
              <a:rPr b="0" lang="ro-RO" sz="1200" spc="-1" strike="noStrike">
                <a:solidFill>
                  <a:srgbClr val="8b8b8b"/>
                </a:solidFill>
                <a:latin typeface="Calibri"/>
              </a:rPr>
              <a:t>&lt;number&gt;</a:t>
            </a:fld>
            <a:endParaRPr b="0" lang="ro-RO" sz="1200" spc="-1" strike="noStrike">
              <a:latin typeface="Arial"/>
            </a:endParaRPr>
          </a:p>
        </p:txBody>
      </p:sp>
      <p:sp>
        <p:nvSpPr>
          <p:cNvPr id="44" name="CustomShape 2"/>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241"/>
              </a:spcBef>
            </a:pPr>
            <a:endParaRPr b="0" lang="ro-RO" sz="1800" spc="-1" strike="noStrike">
              <a:latin typeface="Arial"/>
            </a:endParaRPr>
          </a:p>
          <a:p>
            <a:pPr algn="ctr">
              <a:lnSpc>
                <a:spcPct val="100000"/>
              </a:lnSpc>
              <a:spcBef>
                <a:spcPts val="1100"/>
              </a:spcBef>
            </a:pPr>
            <a:endParaRPr b="0" lang="ro-RO" sz="1800" spc="-1" strike="noStrike">
              <a:latin typeface="Arial"/>
            </a:endParaRPr>
          </a:p>
          <a:p>
            <a:pPr algn="ctr">
              <a:lnSpc>
                <a:spcPct val="100000"/>
              </a:lnSpc>
              <a:spcBef>
                <a:spcPts val="1100"/>
              </a:spcBef>
            </a:pPr>
            <a:endParaRPr b="0" lang="ro-RO" sz="1800" spc="-1" strike="noStrike">
              <a:latin typeface="Arial"/>
            </a:endParaRPr>
          </a:p>
          <a:p>
            <a:pPr algn="ctr">
              <a:lnSpc>
                <a:spcPct val="100000"/>
              </a:lnSpc>
              <a:spcBef>
                <a:spcPts val="1100"/>
              </a:spcBef>
            </a:pPr>
            <a:r>
              <a:rPr b="1" lang="ro-RO" sz="5500" spc="596" strike="noStrike">
                <a:solidFill>
                  <a:srgbClr val="ffffff"/>
                </a:solidFill>
                <a:latin typeface="Calibri"/>
                <a:ea typeface="Andale Mono"/>
              </a:rPr>
              <a:t>LUMEA LASERELOR</a:t>
            </a:r>
            <a:endParaRPr b="0" lang="ro-RO" sz="5500" spc="-1" strike="noStrike">
              <a:latin typeface="Arial"/>
            </a:endParaRPr>
          </a:p>
          <a:p>
            <a:pPr algn="just">
              <a:lnSpc>
                <a:spcPct val="100000"/>
              </a:lnSpc>
              <a:spcBef>
                <a:spcPts val="641"/>
              </a:spcBef>
            </a:pPr>
            <a:endParaRPr b="0" lang="ro-RO" sz="5500" spc="-1" strike="noStrike">
              <a:latin typeface="Arial"/>
            </a:endParaRPr>
          </a:p>
        </p:txBody>
      </p:sp>
      <p:sp>
        <p:nvSpPr>
          <p:cNvPr id="45" name="CustomShape 3"/>
          <p:cNvSpPr/>
          <p:nvPr/>
        </p:nvSpPr>
        <p:spPr>
          <a:xfrm>
            <a:off x="683640" y="3446640"/>
            <a:ext cx="7776000" cy="546840"/>
          </a:xfrm>
          <a:prstGeom prst="rect">
            <a:avLst/>
          </a:prstGeom>
          <a:noFill/>
          <a:ln>
            <a:noFill/>
          </a:ln>
        </p:spPr>
        <p:style>
          <a:lnRef idx="0"/>
          <a:fillRef idx="0"/>
          <a:effectRef idx="0"/>
          <a:fontRef idx="minor"/>
        </p:style>
        <p:txBody>
          <a:bodyPr lIns="90000" rIns="90000" tIns="45000" bIns="45000"/>
          <a:p>
            <a:pPr algn="ctr">
              <a:lnSpc>
                <a:spcPct val="100000"/>
              </a:lnSpc>
            </a:pPr>
            <a:r>
              <a:rPr b="1" lang="ro-RO" sz="3000" spc="296" strike="noStrike">
                <a:solidFill>
                  <a:srgbClr val="54bc9b"/>
                </a:solidFill>
                <a:latin typeface="Calibri"/>
                <a:ea typeface="DejaVu Sans"/>
              </a:rPr>
              <a:t>Cum Luminează Laserele</a:t>
            </a:r>
            <a:endParaRPr b="0" lang="ro-RO" sz="3000" spc="-1" strike="noStrike">
              <a:latin typeface="Arial"/>
            </a:endParaRPr>
          </a:p>
        </p:txBody>
      </p:sp>
      <p:pic>
        <p:nvPicPr>
          <p:cNvPr id="46" name="Imagem 16" descr=""/>
          <p:cNvPicPr/>
          <p:nvPr/>
        </p:nvPicPr>
        <p:blipFill>
          <a:blip r:embed="rId1"/>
          <a:stretch/>
        </p:blipFill>
        <p:spPr>
          <a:xfrm>
            <a:off x="3621240" y="5865480"/>
            <a:ext cx="1901160" cy="541800"/>
          </a:xfrm>
          <a:prstGeom prst="rect">
            <a:avLst/>
          </a:prstGeom>
          <a:ln>
            <a:noFill/>
          </a:ln>
        </p:spPr>
      </p:pic>
      <p:pic>
        <p:nvPicPr>
          <p:cNvPr id="47" name="Imagem 20" descr=""/>
          <p:cNvPicPr/>
          <p:nvPr/>
        </p:nvPicPr>
        <p:blipFill>
          <a:blip r:embed="rId2"/>
          <a:stretch/>
        </p:blipFill>
        <p:spPr>
          <a:xfrm>
            <a:off x="4159080" y="1798200"/>
            <a:ext cx="825120" cy="7660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48"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49" name="CustomShape 2"/>
          <p:cNvSpPr/>
          <p:nvPr/>
        </p:nvSpPr>
        <p:spPr>
          <a:xfrm>
            <a:off x="234000" y="620640"/>
            <a:ext cx="8675280" cy="73008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CUM LUMINEAZĂ UN LASER</a:t>
            </a:r>
            <a:endParaRPr b="0" lang="ro-RO" sz="4200" spc="-1" strike="noStrike">
              <a:latin typeface="Arial"/>
            </a:endParaRPr>
          </a:p>
        </p:txBody>
      </p:sp>
      <p:sp>
        <p:nvSpPr>
          <p:cNvPr id="50" name="CustomShape 3"/>
          <p:cNvSpPr/>
          <p:nvPr/>
        </p:nvSpPr>
        <p:spPr>
          <a:xfrm>
            <a:off x="323640" y="1412640"/>
            <a:ext cx="8640360" cy="6852600"/>
          </a:xfrm>
          <a:prstGeom prst="rect">
            <a:avLst/>
          </a:prstGeom>
          <a:noFill/>
          <a:ln>
            <a:noFill/>
          </a:ln>
        </p:spPr>
        <p:style>
          <a:lnRef idx="0"/>
          <a:fillRef idx="0"/>
          <a:effectRef idx="0"/>
          <a:fontRef idx="minor"/>
        </p:style>
        <p:txBody>
          <a:bodyPr lIns="90000" rIns="90000" tIns="45000" bIns="45000"/>
          <a:p>
            <a:pPr>
              <a:lnSpc>
                <a:spcPct val="100000"/>
              </a:lnSpc>
            </a:pPr>
            <a:r>
              <a:rPr b="1" lang="ro-RO" sz="2600" spc="94" strike="noStrike">
                <a:solidFill>
                  <a:srgbClr val="54bc9b"/>
                </a:solidFill>
                <a:latin typeface="Calibri"/>
                <a:ea typeface="DejaVu Sans"/>
              </a:rPr>
              <a:t>Cum tubul şi cristalul fac ca laserul să lumineze?</a:t>
            </a:r>
            <a:endParaRPr b="0" lang="ro-RO" sz="2600" spc="-1" strike="noStrike">
              <a:latin typeface="Arial"/>
            </a:endParaRPr>
          </a:p>
          <a:p>
            <a:pPr>
              <a:lnSpc>
                <a:spcPct val="100000"/>
              </a:lnSpc>
            </a:pPr>
            <a:endParaRPr b="0" lang="ro-RO" sz="2600" spc="-1" strike="noStrike">
              <a:latin typeface="Arial"/>
            </a:endParaRPr>
          </a:p>
          <a:p>
            <a:pPr>
              <a:lnSpc>
                <a:spcPct val="100000"/>
              </a:lnSpc>
            </a:pPr>
            <a:r>
              <a:rPr b="1" lang="ro-RO" sz="2600" spc="94" strike="noStrike">
                <a:solidFill>
                  <a:srgbClr val="ffffff"/>
                </a:solidFill>
                <a:latin typeface="Calibri"/>
                <a:ea typeface="DejaVu Sans"/>
              </a:rPr>
              <a:t>PAŞI:</a:t>
            </a:r>
            <a:endParaRPr b="0" lang="ro-RO" sz="2600" spc="-1" strike="noStrike">
              <a:latin typeface="Arial"/>
            </a:endParaRPr>
          </a:p>
          <a:p>
            <a:pPr>
              <a:lnSpc>
                <a:spcPct val="100000"/>
              </a:lnSpc>
            </a:pPr>
            <a:endParaRPr b="0" lang="ro-RO" sz="2600" spc="-1" strike="noStrike">
              <a:latin typeface="Arial"/>
            </a:endParaRPr>
          </a:p>
          <a:p>
            <a:pPr marL="514440" indent="-513720">
              <a:lnSpc>
                <a:spcPct val="100000"/>
              </a:lnSpc>
              <a:buClr>
                <a:srgbClr val="54bc9b"/>
              </a:buClr>
              <a:buFont typeface="StarSymbol"/>
              <a:buAutoNum type="arabicPeriod"/>
            </a:pPr>
            <a:r>
              <a:rPr b="1" lang="ro-RO" sz="2600" spc="94" strike="noStrike">
                <a:solidFill>
                  <a:srgbClr val="54bc9b"/>
                </a:solidFill>
                <a:latin typeface="Calibri"/>
                <a:ea typeface="DejaVu Sans"/>
              </a:rPr>
              <a:t>O alimentare cu energie electrică de înaltă tensiune face ca tubul să clipească.</a:t>
            </a:r>
            <a:endParaRPr b="0" lang="ro-RO" sz="2600" spc="-1" strike="noStrike">
              <a:latin typeface="Arial"/>
            </a:endParaRPr>
          </a:p>
          <a:p>
            <a:pPr>
              <a:lnSpc>
                <a:spcPct val="100000"/>
              </a:lnSpc>
            </a:pPr>
            <a:endParaRPr b="0" lang="ro-RO" sz="2600" spc="-1" strike="noStrike">
              <a:latin typeface="Arial"/>
            </a:endParaRPr>
          </a:p>
          <a:p>
            <a:pPr marL="514440" indent="-513720">
              <a:lnSpc>
                <a:spcPct val="100000"/>
              </a:lnSpc>
              <a:buClr>
                <a:srgbClr val="54bc9b"/>
              </a:buClr>
              <a:buFont typeface="StarSymbol"/>
              <a:buAutoNum type="arabicPeriod"/>
            </a:pPr>
            <a:r>
              <a:rPr b="1" lang="ro-RO" sz="2600" spc="94" strike="noStrike">
                <a:solidFill>
                  <a:srgbClr val="54bc9b"/>
                </a:solidFill>
                <a:latin typeface="Calibri"/>
                <a:ea typeface="DejaVu Sans"/>
              </a:rPr>
              <a:t>De fiecare dată când tubul clipeşte, acesta „pompează” energie în rubinul de cristal. Strălucirile luminoase îl fac să injecteze energie în cristal sub formă de fotoni.</a:t>
            </a:r>
            <a:endParaRPr b="0" lang="ro-RO" sz="2600" spc="-1" strike="noStrike">
              <a:latin typeface="Arial"/>
            </a:endParaRPr>
          </a:p>
          <a:p>
            <a:pPr>
              <a:lnSpc>
                <a:spcPct val="100000"/>
              </a:lnSpc>
            </a:pPr>
            <a:endParaRPr b="0" lang="ro-RO" sz="2600" spc="-1" strike="noStrike">
              <a:latin typeface="Arial"/>
            </a:endParaRPr>
          </a:p>
          <a:p>
            <a:pPr>
              <a:lnSpc>
                <a:spcPct val="100000"/>
              </a:lnSpc>
            </a:pPr>
            <a:endParaRPr b="0" lang="ro-RO" sz="2600" spc="-1" strike="noStrike">
              <a:latin typeface="Arial"/>
            </a:endParaRPr>
          </a:p>
          <a:p>
            <a:pPr>
              <a:lnSpc>
                <a:spcPct val="100000"/>
              </a:lnSpc>
            </a:pPr>
            <a:r>
              <a:rPr b="1" lang="ro-RO" sz="2600" spc="94" strike="noStrike">
                <a:solidFill>
                  <a:srgbClr val="54bc9b"/>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a:p>
            <a:pPr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51"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52" name="CustomShape 2"/>
          <p:cNvSpPr/>
          <p:nvPr/>
        </p:nvSpPr>
        <p:spPr>
          <a:xfrm>
            <a:off x="234000" y="620640"/>
            <a:ext cx="8675280" cy="73008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PAŞI</a:t>
            </a:r>
            <a:endParaRPr b="0" lang="ro-RO" sz="4200" spc="-1" strike="noStrike">
              <a:latin typeface="Arial"/>
            </a:endParaRPr>
          </a:p>
        </p:txBody>
      </p:sp>
      <p:sp>
        <p:nvSpPr>
          <p:cNvPr id="53" name="CustomShape 3"/>
          <p:cNvSpPr/>
          <p:nvPr/>
        </p:nvSpPr>
        <p:spPr>
          <a:xfrm>
            <a:off x="323640" y="1527840"/>
            <a:ext cx="8640360" cy="4446000"/>
          </a:xfrm>
          <a:prstGeom prst="rect">
            <a:avLst/>
          </a:prstGeom>
          <a:noFill/>
          <a:ln>
            <a:noFill/>
          </a:ln>
        </p:spPr>
        <p:style>
          <a:lnRef idx="0"/>
          <a:fillRef idx="0"/>
          <a:effectRef idx="0"/>
          <a:fontRef idx="minor"/>
        </p:style>
        <p:txBody>
          <a:bodyPr lIns="90000" rIns="90000" tIns="45000" bIns="45000"/>
          <a:p>
            <a:pPr marL="514440" indent="-513720">
              <a:lnSpc>
                <a:spcPct val="100000"/>
              </a:lnSpc>
              <a:buClr>
                <a:srgbClr val="54bc9b"/>
              </a:buClr>
              <a:buFont typeface="Calibri"/>
              <a:buAutoNum type="arabicPeriod" startAt="3"/>
            </a:pPr>
            <a:r>
              <a:rPr b="1" lang="ro-RO" sz="2600" spc="94" strike="noStrike">
                <a:solidFill>
                  <a:srgbClr val="54bc9b"/>
                </a:solidFill>
                <a:latin typeface="Calibri"/>
                <a:ea typeface="DejaVu Sans"/>
              </a:rPr>
              <a:t>Atomii în cristalul de rubin se îmbibă cu această energie într-un proces numit </a:t>
            </a:r>
            <a:r>
              <a:rPr b="1" lang="ro-RO" sz="2600" spc="94" strike="noStrike">
                <a:solidFill>
                  <a:srgbClr val="ffffff"/>
                </a:solidFill>
                <a:latin typeface="Calibri"/>
                <a:ea typeface="DejaVu Sans"/>
              </a:rPr>
              <a:t>absorbţie</a:t>
            </a:r>
            <a:r>
              <a:rPr b="1" lang="ro-RO" sz="2600" spc="94" strike="noStrike">
                <a:solidFill>
                  <a:srgbClr val="54bc9b"/>
                </a:solidFill>
                <a:latin typeface="Calibri"/>
                <a:ea typeface="DejaVu Sans"/>
              </a:rPr>
              <a:t>. Când un atom absoarbe un foton de energie, unul dintre electronii săi sare de la un nivel de energie scăzută </a:t>
            </a:r>
            <a:endParaRPr b="0" lang="ro-RO" sz="2600" spc="-1" strike="noStrike">
              <a:latin typeface="Arial"/>
            </a:endParaRPr>
          </a:p>
          <a:p>
            <a:pPr marL="514440" indent="-513720">
              <a:lnSpc>
                <a:spcPct val="100000"/>
              </a:lnSpc>
              <a:buClr>
                <a:srgbClr val="54bc9b"/>
              </a:buClr>
              <a:buFont typeface="Calibri"/>
              <a:buAutoNum type="arabicPeriod" startAt="3"/>
            </a:pPr>
            <a:r>
              <a:rPr b="1" lang="ro-RO" sz="2600" spc="94" strike="noStrike">
                <a:solidFill>
                  <a:srgbClr val="54bc9b"/>
                </a:solidFill>
                <a:latin typeface="Calibri"/>
                <a:ea typeface="DejaVu Sans"/>
              </a:rPr>
              <a:t>la un nivel mai mare.</a:t>
            </a:r>
            <a:endParaRPr b="0" lang="ro-RO" sz="2600" spc="-1" strike="noStrike">
              <a:latin typeface="Arial"/>
            </a:endParaRPr>
          </a:p>
          <a:p>
            <a:pPr>
              <a:lnSpc>
                <a:spcPct val="100000"/>
              </a:lnSpc>
            </a:pPr>
            <a:endParaRPr b="0" lang="ro-RO" sz="2600" spc="-1" strike="noStrike">
              <a:latin typeface="Arial"/>
            </a:endParaRPr>
          </a:p>
          <a:p>
            <a:pPr marL="457200">
              <a:lnSpc>
                <a:spcPct val="100000"/>
              </a:lnSpc>
            </a:pPr>
            <a:r>
              <a:rPr b="1" lang="ro-RO" sz="2600" spc="94" strike="noStrike">
                <a:solidFill>
                  <a:srgbClr val="54bc9b"/>
                </a:solidFill>
                <a:latin typeface="Calibri"/>
                <a:ea typeface="DejaVu Sans"/>
              </a:rPr>
              <a:t>Asta pune atomul într-o </a:t>
            </a:r>
            <a:r>
              <a:rPr b="1" lang="ro-RO" sz="2600" spc="94" strike="noStrike">
                <a:solidFill>
                  <a:srgbClr val="ffffff"/>
                </a:solidFill>
                <a:latin typeface="Calibri"/>
                <a:ea typeface="DejaVu Sans"/>
              </a:rPr>
              <a:t>stare excitată</a:t>
            </a:r>
            <a:r>
              <a:rPr b="1" lang="ro-RO" sz="2600" spc="94" strike="noStrike">
                <a:solidFill>
                  <a:srgbClr val="54bc9b"/>
                </a:solidFill>
                <a:latin typeface="Calibri"/>
                <a:ea typeface="DejaVu Sans"/>
              </a:rPr>
              <a:t>, dar îl face </a:t>
            </a:r>
            <a:r>
              <a:rPr b="1" lang="ro-RO" sz="2600" spc="94" strike="noStrike">
                <a:solidFill>
                  <a:srgbClr val="ffffff"/>
                </a:solidFill>
                <a:latin typeface="Calibri"/>
                <a:ea typeface="DejaVu Sans"/>
              </a:rPr>
              <a:t>instabil</a:t>
            </a:r>
            <a:r>
              <a:rPr b="1" lang="ro-RO" sz="2600" spc="94" strike="noStrike">
                <a:solidFill>
                  <a:srgbClr val="54bc9b"/>
                </a:solidFill>
                <a:latin typeface="Calibri"/>
                <a:ea typeface="DejaVu Sans"/>
              </a:rPr>
              <a:t>. Deoarece atomul excitat este instabil, electronul poate rămâne pe nivelul mare de energie doar pentru câteva milisecunde.</a:t>
            </a:r>
            <a:endParaRPr b="0" lang="ro-RO" sz="2600" spc="-1" strike="noStrike">
              <a:latin typeface="Arial"/>
            </a:endParaRPr>
          </a:p>
          <a:p>
            <a:pPr marL="457200"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marL="457200" algn="ctr">
              <a:lnSpc>
                <a:spcPct val="100000"/>
              </a:lnSpc>
            </a:pPr>
            <a:endParaRPr b="0" lang="ro-RO" sz="2600" spc="-1" strike="noStrike">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54"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55" name="CustomShape 2"/>
          <p:cNvSpPr/>
          <p:nvPr/>
        </p:nvSpPr>
        <p:spPr>
          <a:xfrm>
            <a:off x="234000" y="620640"/>
            <a:ext cx="8675280" cy="73008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PAŞI</a:t>
            </a:r>
            <a:endParaRPr b="0" lang="ro-RO" sz="4200" spc="-1" strike="noStrike">
              <a:latin typeface="Arial"/>
            </a:endParaRPr>
          </a:p>
        </p:txBody>
      </p:sp>
      <p:sp>
        <p:nvSpPr>
          <p:cNvPr id="56" name="CustomShape 3"/>
          <p:cNvSpPr/>
          <p:nvPr/>
        </p:nvSpPr>
        <p:spPr>
          <a:xfrm>
            <a:off x="323640" y="1717560"/>
            <a:ext cx="8640360" cy="6091200"/>
          </a:xfrm>
          <a:prstGeom prst="rect">
            <a:avLst/>
          </a:prstGeom>
          <a:noFill/>
          <a:ln>
            <a:noFill/>
          </a:ln>
        </p:spPr>
        <p:style>
          <a:lnRef idx="0"/>
          <a:fillRef idx="0"/>
          <a:effectRef idx="0"/>
          <a:fontRef idx="minor"/>
        </p:style>
        <p:txBody>
          <a:bodyPr lIns="90000" rIns="90000" tIns="45000" bIns="45000"/>
          <a:p>
            <a:pPr marL="457200">
              <a:lnSpc>
                <a:spcPct val="100000"/>
              </a:lnSpc>
            </a:pPr>
            <a:r>
              <a:rPr b="1" lang="ro-RO" sz="2600" spc="94" strike="noStrike">
                <a:solidFill>
                  <a:srgbClr val="54bc9b"/>
                </a:solidFill>
                <a:latin typeface="Calibri"/>
                <a:ea typeface="DejaVu Sans"/>
              </a:rPr>
              <a:t>Acesta ajunge înapoi la nivelul iniţial, degajând energia absorbită ca un nou foton de radiaţie luminoasă (o pată mică albastră). Acest proces este </a:t>
            </a:r>
            <a:r>
              <a:rPr b="1" lang="ro-RO" sz="2600" spc="94" strike="noStrike">
                <a:solidFill>
                  <a:srgbClr val="ffffff"/>
                </a:solidFill>
                <a:latin typeface="Calibri"/>
                <a:ea typeface="DejaVu Sans"/>
              </a:rPr>
              <a:t>numit emisie spontană</a:t>
            </a:r>
            <a:r>
              <a:rPr b="1" lang="ro-RO" sz="2600" spc="94" strike="noStrike">
                <a:solidFill>
                  <a:srgbClr val="54bc9b"/>
                </a:solidFill>
                <a:latin typeface="Calibri"/>
                <a:ea typeface="DejaVu Sans"/>
              </a:rPr>
              <a:t>.</a:t>
            </a:r>
            <a:endParaRPr b="0" lang="ro-RO" sz="2600" spc="-1" strike="noStrike">
              <a:latin typeface="Arial"/>
            </a:endParaRPr>
          </a:p>
          <a:p>
            <a:pPr marL="457200">
              <a:lnSpc>
                <a:spcPct val="100000"/>
              </a:lnSpc>
            </a:pPr>
            <a:endParaRPr b="0" lang="ro-RO" sz="2600" spc="-1" strike="noStrike">
              <a:latin typeface="Arial"/>
            </a:endParaRPr>
          </a:p>
          <a:p>
            <a:pPr marL="514440" indent="-513720">
              <a:lnSpc>
                <a:spcPct val="100000"/>
              </a:lnSpc>
              <a:buClr>
                <a:srgbClr val="54bc9b"/>
              </a:buClr>
              <a:buFont typeface="Calibri"/>
              <a:buAutoNum type="arabicPeriod" startAt="4"/>
            </a:pPr>
            <a:r>
              <a:rPr b="1" lang="ro-RO" sz="2600" spc="94" strike="noStrike">
                <a:solidFill>
                  <a:srgbClr val="54bc9b"/>
                </a:solidFill>
                <a:latin typeface="Calibri"/>
                <a:ea typeface="DejaVu Sans"/>
              </a:rPr>
              <a:t>Fotonii pe care atomii îi degajă se măresc şi se micşorează înăuntrul rubinului de cristal, </a:t>
            </a:r>
            <a:r>
              <a:rPr b="1" lang="ro-RO" sz="2600" spc="94" strike="noStrike">
                <a:solidFill>
                  <a:srgbClr val="ffffff"/>
                </a:solidFill>
                <a:latin typeface="Calibri"/>
                <a:ea typeface="DejaVu Sans"/>
              </a:rPr>
              <a:t>călătorind cu viteza luminii</a:t>
            </a:r>
            <a:r>
              <a:rPr b="1" lang="ro-RO" sz="2600" spc="94" strike="noStrike">
                <a:solidFill>
                  <a:srgbClr val="54bc9b"/>
                </a:solidFill>
                <a:latin typeface="Calibri"/>
                <a:ea typeface="DejaVu Sans"/>
              </a:rPr>
              <a:t>.</a:t>
            </a:r>
            <a:br/>
            <a:r>
              <a:rPr b="0" lang="ro-RO" sz="2800" spc="-1" strike="noStrike">
                <a:solidFill>
                  <a:srgbClr val="000000"/>
                </a:solidFill>
                <a:latin typeface="Calibri"/>
                <a:ea typeface="DejaVu Sans"/>
              </a:rPr>
              <a:t> </a:t>
            </a:r>
            <a:endParaRPr b="0" lang="ro-RO" sz="2800" spc="-1" strike="noStrike">
              <a:latin typeface="Arial"/>
            </a:endParaRPr>
          </a:p>
          <a:p>
            <a:pPr>
              <a:lnSpc>
                <a:spcPct val="100000"/>
              </a:lnSpc>
            </a:pPr>
            <a:endParaRPr b="0" lang="ro-RO" sz="2800" spc="-1" strike="noStrike">
              <a:latin typeface="Arial"/>
            </a:endParaRPr>
          </a:p>
          <a:p>
            <a:pPr>
              <a:lnSpc>
                <a:spcPct val="100000"/>
              </a:lnSpc>
            </a:pPr>
            <a:endParaRPr b="0" lang="ro-RO" sz="2800" spc="-1" strike="noStrike">
              <a:latin typeface="Arial"/>
            </a:endParaRPr>
          </a:p>
          <a:p>
            <a:pPr>
              <a:lnSpc>
                <a:spcPct val="100000"/>
              </a:lnSpc>
            </a:pPr>
            <a:r>
              <a:rPr b="1" lang="ro-RO" sz="2600" spc="94" strike="noStrike">
                <a:solidFill>
                  <a:srgbClr val="54bc9b"/>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a:p>
            <a:pPr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57"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58" name="CustomShape 2"/>
          <p:cNvSpPr/>
          <p:nvPr/>
        </p:nvSpPr>
        <p:spPr>
          <a:xfrm>
            <a:off x="234000" y="620640"/>
            <a:ext cx="8675280" cy="73008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PAŞI</a:t>
            </a:r>
            <a:endParaRPr b="0" lang="ro-RO" sz="4200" spc="-1" strike="noStrike">
              <a:latin typeface="Arial"/>
            </a:endParaRPr>
          </a:p>
        </p:txBody>
      </p:sp>
      <p:sp>
        <p:nvSpPr>
          <p:cNvPr id="59" name="CustomShape 3"/>
          <p:cNvSpPr/>
          <p:nvPr/>
        </p:nvSpPr>
        <p:spPr>
          <a:xfrm>
            <a:off x="323640" y="1717560"/>
            <a:ext cx="8640360" cy="6121800"/>
          </a:xfrm>
          <a:prstGeom prst="rect">
            <a:avLst/>
          </a:prstGeom>
          <a:noFill/>
          <a:ln>
            <a:noFill/>
          </a:ln>
        </p:spPr>
        <p:style>
          <a:lnRef idx="0"/>
          <a:fillRef idx="0"/>
          <a:effectRef idx="0"/>
          <a:fontRef idx="minor"/>
        </p:style>
        <p:txBody>
          <a:bodyPr lIns="90000" rIns="90000" tIns="45000" bIns="45000"/>
          <a:p>
            <a:pPr marL="514440" indent="-513720">
              <a:lnSpc>
                <a:spcPct val="100000"/>
              </a:lnSpc>
              <a:buClr>
                <a:srgbClr val="54bc9b"/>
              </a:buClr>
              <a:buFont typeface="Calibri"/>
              <a:buAutoNum type="arabicPeriod" startAt="5"/>
            </a:pPr>
            <a:r>
              <a:rPr b="1" lang="ro-RO" sz="2600" spc="94" strike="noStrike">
                <a:solidFill>
                  <a:srgbClr val="54bc9b"/>
                </a:solidFill>
                <a:latin typeface="Calibri"/>
                <a:ea typeface="DejaVu Sans"/>
              </a:rPr>
              <a:t>Din când în când, unul dintre aceşti fotoni loveşte un atom deja excitat. Când se întâmplă asta, atomul excitat emană doi fotoni de lumină în loc de unul singur. Acest proces este numit </a:t>
            </a:r>
            <a:r>
              <a:rPr b="1" lang="ro-RO" sz="2600" spc="94" strike="noStrike">
                <a:solidFill>
                  <a:srgbClr val="ffffff"/>
                </a:solidFill>
                <a:latin typeface="Calibri"/>
                <a:ea typeface="DejaVu Sans"/>
              </a:rPr>
              <a:t>emisie stimulată</a:t>
            </a:r>
            <a:r>
              <a:rPr b="1" lang="ro-RO" sz="2600" spc="94" strike="noStrike">
                <a:solidFill>
                  <a:srgbClr val="54bc9b"/>
                </a:solidFill>
                <a:latin typeface="Calibri"/>
                <a:ea typeface="DejaVu Sans"/>
              </a:rPr>
              <a:t>.</a:t>
            </a:r>
            <a:endParaRPr b="0" lang="ro-RO" sz="2600" spc="-1" strike="noStrike">
              <a:latin typeface="Arial"/>
            </a:endParaRPr>
          </a:p>
          <a:p>
            <a:pPr>
              <a:lnSpc>
                <a:spcPct val="100000"/>
              </a:lnSpc>
            </a:pPr>
            <a:endParaRPr b="0" lang="ro-RO" sz="2600" spc="-1" strike="noStrike">
              <a:latin typeface="Arial"/>
            </a:endParaRPr>
          </a:p>
          <a:p>
            <a:pPr marL="457200">
              <a:lnSpc>
                <a:spcPct val="100000"/>
              </a:lnSpc>
            </a:pPr>
            <a:r>
              <a:rPr b="1" lang="ro-RO" sz="2600" spc="94" strike="noStrike">
                <a:solidFill>
                  <a:srgbClr val="54bc9b"/>
                </a:solidFill>
                <a:latin typeface="Calibri"/>
                <a:ea typeface="DejaVu Sans"/>
              </a:rPr>
              <a:t>Acum, un foton de lumină a produs doi, deci lumina a fost amplificată (a crescut în putere).</a:t>
            </a:r>
            <a:br/>
            <a:br/>
            <a:endParaRPr b="0" lang="ro-RO" sz="2600" spc="-1" strike="noStrike">
              <a:latin typeface="Arial"/>
            </a:endParaRPr>
          </a:p>
          <a:p>
            <a:pPr marL="457200">
              <a:lnSpc>
                <a:spcPct val="100000"/>
              </a:lnSpc>
            </a:pPr>
            <a:endParaRPr b="0" lang="ro-RO" sz="2600" spc="-1" strike="noStrike">
              <a:latin typeface="Arial"/>
            </a:endParaRPr>
          </a:p>
          <a:p>
            <a:pPr marL="457200">
              <a:lnSpc>
                <a:spcPct val="100000"/>
              </a:lnSpc>
            </a:pPr>
            <a:endParaRPr b="0" lang="ro-RO" sz="2600" spc="-1" strike="noStrike">
              <a:latin typeface="Arial"/>
            </a:endParaRPr>
          </a:p>
          <a:p>
            <a:pPr marL="457200">
              <a:lnSpc>
                <a:spcPct val="100000"/>
              </a:lnSpc>
            </a:pPr>
            <a:r>
              <a:rPr b="1" lang="ro-RO" sz="2600" spc="94" strike="noStrike">
                <a:solidFill>
                  <a:srgbClr val="54bc9b"/>
                </a:solidFill>
                <a:latin typeface="Calibri"/>
                <a:ea typeface="DejaVu Sans"/>
              </a:rPr>
              <a:t> </a:t>
            </a:r>
            <a:endParaRPr b="0" lang="ro-RO" sz="2600" spc="-1" strike="noStrike">
              <a:latin typeface="Arial"/>
            </a:endParaRPr>
          </a:p>
          <a:p>
            <a:pPr marL="457200" algn="ctr">
              <a:lnSpc>
                <a:spcPct val="100000"/>
              </a:lnSpc>
            </a:pPr>
            <a:endParaRPr b="0" lang="ro-RO" sz="2600" spc="-1" strike="noStrike">
              <a:latin typeface="Arial"/>
            </a:endParaRPr>
          </a:p>
          <a:p>
            <a:pPr marL="457200"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marL="457200" algn="ctr">
              <a:lnSpc>
                <a:spcPct val="100000"/>
              </a:lnSpc>
            </a:pPr>
            <a:endParaRPr b="0" lang="ro-RO" sz="2600" spc="-1" strike="noStrike">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60"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61" name="CustomShape 2"/>
          <p:cNvSpPr/>
          <p:nvPr/>
        </p:nvSpPr>
        <p:spPr>
          <a:xfrm>
            <a:off x="234000" y="620640"/>
            <a:ext cx="8675280" cy="73008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PAŞI</a:t>
            </a:r>
            <a:endParaRPr b="0" lang="ro-RO" sz="4200" spc="-1" strike="noStrike">
              <a:latin typeface="Arial"/>
            </a:endParaRPr>
          </a:p>
        </p:txBody>
      </p:sp>
      <p:sp>
        <p:nvSpPr>
          <p:cNvPr id="62" name="CustomShape 3"/>
          <p:cNvSpPr/>
          <p:nvPr/>
        </p:nvSpPr>
        <p:spPr>
          <a:xfrm>
            <a:off x="323640" y="1995120"/>
            <a:ext cx="8640360" cy="6121800"/>
          </a:xfrm>
          <a:prstGeom prst="rect">
            <a:avLst/>
          </a:prstGeom>
          <a:noFill/>
          <a:ln>
            <a:noFill/>
          </a:ln>
        </p:spPr>
        <p:style>
          <a:lnRef idx="0"/>
          <a:fillRef idx="0"/>
          <a:effectRef idx="0"/>
          <a:fontRef idx="minor"/>
        </p:style>
        <p:txBody>
          <a:bodyPr lIns="90000" rIns="90000" tIns="45000" bIns="45000"/>
          <a:p>
            <a:pPr>
              <a:lnSpc>
                <a:spcPct val="100000"/>
              </a:lnSpc>
            </a:pPr>
            <a:r>
              <a:rPr b="1" lang="ro-RO" sz="2600" spc="94" strike="noStrike">
                <a:solidFill>
                  <a:srgbClr val="54bc9b"/>
                </a:solidFill>
                <a:latin typeface="Calibri"/>
                <a:ea typeface="DejaVu Sans"/>
              </a:rPr>
              <a:t>Cu alte cuvinte, "amplificarea luminii" (o creştere a cantităţii de lumină) a fost cauzată de </a:t>
            </a:r>
            <a:endParaRPr b="0" lang="ro-RO" sz="2600" spc="-1" strike="noStrike">
              <a:latin typeface="Arial"/>
            </a:endParaRPr>
          </a:p>
          <a:p>
            <a:pPr>
              <a:lnSpc>
                <a:spcPct val="100000"/>
              </a:lnSpc>
            </a:pPr>
            <a:endParaRPr b="0" lang="ro-RO" sz="2600" spc="-1" strike="noStrike">
              <a:latin typeface="Arial"/>
            </a:endParaRPr>
          </a:p>
          <a:p>
            <a:pPr algn="ctr">
              <a:lnSpc>
                <a:spcPct val="100000"/>
              </a:lnSpc>
            </a:pPr>
            <a:r>
              <a:rPr b="1" lang="ro-RO" sz="2600" spc="94" strike="noStrike">
                <a:solidFill>
                  <a:srgbClr val="ffffff"/>
                </a:solidFill>
                <a:latin typeface="Calibri"/>
                <a:ea typeface="DejaVu Sans"/>
              </a:rPr>
              <a:t>”</a:t>
            </a:r>
            <a:r>
              <a:rPr b="1" lang="ro-RO" sz="2600" spc="94" strike="noStrike">
                <a:solidFill>
                  <a:srgbClr val="ffffff"/>
                </a:solidFill>
                <a:latin typeface="Calibri"/>
                <a:ea typeface="DejaVu Sans"/>
              </a:rPr>
              <a:t>Emisia Stimulată a Radiaţiei"</a:t>
            </a:r>
            <a:r>
              <a:rPr b="1" lang="ro-RO" sz="2600" spc="94" strike="noStrike">
                <a:solidFill>
                  <a:srgbClr val="54bc9b"/>
                </a:solidFill>
                <a:latin typeface="Calibri"/>
                <a:ea typeface="DejaVu Sans"/>
              </a:rPr>
              <a:t> </a:t>
            </a:r>
            <a:endParaRPr b="0" lang="ro-RO" sz="2600" spc="-1" strike="noStrike">
              <a:latin typeface="Arial"/>
            </a:endParaRPr>
          </a:p>
          <a:p>
            <a:pPr>
              <a:lnSpc>
                <a:spcPct val="100000"/>
              </a:lnSpc>
            </a:pPr>
            <a:endParaRPr b="0" lang="ro-RO" sz="2600" spc="-1" strike="noStrike">
              <a:latin typeface="Arial"/>
            </a:endParaRPr>
          </a:p>
          <a:p>
            <a:pPr algn="ctr">
              <a:lnSpc>
                <a:spcPct val="100000"/>
              </a:lnSpc>
            </a:pPr>
            <a:r>
              <a:rPr b="1" lang="ro-RO" sz="2600" spc="94" strike="noStrike">
                <a:solidFill>
                  <a:srgbClr val="54bc9b"/>
                </a:solidFill>
                <a:latin typeface="Calibri"/>
                <a:ea typeface="DejaVu Sans"/>
              </a:rPr>
              <a:t>(de aici şi numele "laser" în lb. engleză, deoarece acesta este modul în care funcţionează un laser!)</a:t>
            </a:r>
            <a:br/>
            <a:br/>
            <a:endParaRPr b="0" lang="ro-RO" sz="2600" spc="-1" strike="noStrike">
              <a:latin typeface="Arial"/>
            </a:endParaRPr>
          </a:p>
          <a:p>
            <a:pPr>
              <a:lnSpc>
                <a:spcPct val="100000"/>
              </a:lnSpc>
            </a:pPr>
            <a:endParaRPr b="0" lang="ro-RO" sz="2600" spc="-1" strike="noStrike">
              <a:latin typeface="Arial"/>
            </a:endParaRPr>
          </a:p>
          <a:p>
            <a:pPr>
              <a:lnSpc>
                <a:spcPct val="100000"/>
              </a:lnSpc>
            </a:pPr>
            <a:endParaRPr b="0" lang="ro-RO" sz="2600" spc="-1" strike="noStrike">
              <a:latin typeface="Arial"/>
            </a:endParaRPr>
          </a:p>
          <a:p>
            <a:pPr>
              <a:lnSpc>
                <a:spcPct val="100000"/>
              </a:lnSpc>
            </a:pPr>
            <a:r>
              <a:rPr b="1" lang="ro-RO" sz="2600" spc="94" strike="noStrike">
                <a:solidFill>
                  <a:srgbClr val="54bc9b"/>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a:p>
            <a:pPr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54bc9b"/>
        </a:solidFill>
      </p:bgPr>
    </p:bg>
    <p:spTree>
      <p:nvGrpSpPr>
        <p:cNvPr id="1" name=""/>
        <p:cNvGrpSpPr/>
        <p:nvPr/>
      </p:nvGrpSpPr>
      <p:grpSpPr>
        <a:xfrm>
          <a:off x="0" y="0"/>
          <a:ext cx="0" cy="0"/>
          <a:chOff x="0" y="0"/>
          <a:chExt cx="0" cy="0"/>
        </a:xfrm>
      </p:grpSpPr>
      <p:sp>
        <p:nvSpPr>
          <p:cNvPr id="63" name="CustomShape 1"/>
          <p:cNvSpPr/>
          <p:nvPr/>
        </p:nvSpPr>
        <p:spPr>
          <a:xfrm>
            <a:off x="234000" y="260640"/>
            <a:ext cx="8675280" cy="6371280"/>
          </a:xfrm>
          <a:prstGeom prst="rect">
            <a:avLst/>
          </a:prstGeom>
          <a:solidFill>
            <a:srgbClr val="2c3c4f"/>
          </a:solidFill>
          <a:ln>
            <a:noFill/>
          </a:ln>
        </p:spPr>
        <p:style>
          <a:lnRef idx="0"/>
          <a:fillRef idx="0"/>
          <a:effectRef idx="0"/>
          <a:fontRef idx="minor"/>
        </p:style>
        <p:txBody>
          <a:bodyPr lIns="90000" rIns="90000" tIns="45000" bIns="45000">
            <a:normAutofit/>
          </a:bodyPr>
          <a:p>
            <a:pPr algn="ctr">
              <a:lnSpc>
                <a:spcPct val="100000"/>
              </a:lnSpc>
              <a:spcBef>
                <a:spcPts val="839"/>
              </a:spcBef>
            </a:pPr>
            <a:endParaRPr b="0" lang="ro-RO" sz="1800" spc="-1" strike="noStrike">
              <a:latin typeface="Arial"/>
            </a:endParaRPr>
          </a:p>
          <a:p>
            <a:pPr algn="just">
              <a:lnSpc>
                <a:spcPct val="100000"/>
              </a:lnSpc>
              <a:spcBef>
                <a:spcPts val="839"/>
              </a:spcBef>
            </a:pPr>
            <a:endParaRPr b="0" lang="ro-RO" sz="1800" spc="-1" strike="noStrike">
              <a:latin typeface="Arial"/>
            </a:endParaRPr>
          </a:p>
        </p:txBody>
      </p:sp>
      <p:sp>
        <p:nvSpPr>
          <p:cNvPr id="64" name="CustomShape 2"/>
          <p:cNvSpPr/>
          <p:nvPr/>
        </p:nvSpPr>
        <p:spPr>
          <a:xfrm>
            <a:off x="234000" y="620640"/>
            <a:ext cx="8675280" cy="1369440"/>
          </a:xfrm>
          <a:prstGeom prst="rect">
            <a:avLst/>
          </a:prstGeom>
          <a:noFill/>
          <a:ln>
            <a:noFill/>
          </a:ln>
        </p:spPr>
        <p:style>
          <a:lnRef idx="0"/>
          <a:fillRef idx="0"/>
          <a:effectRef idx="0"/>
          <a:fontRef idx="minor"/>
        </p:style>
        <p:txBody>
          <a:bodyPr lIns="90000" rIns="90000" tIns="45000" bIns="45000"/>
          <a:p>
            <a:pPr algn="ctr">
              <a:lnSpc>
                <a:spcPct val="100000"/>
              </a:lnSpc>
            </a:pPr>
            <a:r>
              <a:rPr b="1" lang="ro-RO" sz="4200" spc="596" strike="noStrike">
                <a:solidFill>
                  <a:srgbClr val="ffffff"/>
                </a:solidFill>
                <a:latin typeface="Calibri"/>
                <a:ea typeface="Andale Mono"/>
              </a:rPr>
              <a:t>PAŞI</a:t>
            </a:r>
            <a:endParaRPr b="0" lang="ro-RO" sz="4200" spc="-1" strike="noStrike">
              <a:latin typeface="Arial"/>
            </a:endParaRPr>
          </a:p>
          <a:p>
            <a:pPr algn="ctr">
              <a:lnSpc>
                <a:spcPct val="100000"/>
              </a:lnSpc>
            </a:pPr>
            <a:endParaRPr b="0" lang="ro-RO" sz="4200" spc="-1" strike="noStrike">
              <a:latin typeface="Arial"/>
            </a:endParaRPr>
          </a:p>
        </p:txBody>
      </p:sp>
      <p:sp>
        <p:nvSpPr>
          <p:cNvPr id="65" name="CustomShape 3"/>
          <p:cNvSpPr/>
          <p:nvPr/>
        </p:nvSpPr>
        <p:spPr>
          <a:xfrm>
            <a:off x="323640" y="1717560"/>
            <a:ext cx="8640360" cy="6913800"/>
          </a:xfrm>
          <a:prstGeom prst="rect">
            <a:avLst/>
          </a:prstGeom>
          <a:noFill/>
          <a:ln>
            <a:noFill/>
          </a:ln>
        </p:spPr>
        <p:style>
          <a:lnRef idx="0"/>
          <a:fillRef idx="0"/>
          <a:effectRef idx="0"/>
          <a:fontRef idx="minor"/>
        </p:style>
        <p:txBody>
          <a:bodyPr lIns="90000" rIns="90000" tIns="45000" bIns="45000"/>
          <a:p>
            <a:pPr marL="514440" indent="-513720">
              <a:lnSpc>
                <a:spcPct val="100000"/>
              </a:lnSpc>
              <a:buClr>
                <a:srgbClr val="54bc9b"/>
              </a:buClr>
              <a:buFont typeface="Calibri"/>
              <a:buAutoNum type="arabicPeriod" startAt="6"/>
            </a:pPr>
            <a:r>
              <a:rPr b="1" lang="ro-RO" sz="2600" spc="94" strike="noStrike">
                <a:solidFill>
                  <a:srgbClr val="54bc9b"/>
                </a:solidFill>
                <a:latin typeface="Calibri"/>
                <a:ea typeface="DejaVu Sans"/>
              </a:rPr>
              <a:t>O oglindă la un capăt al tubului laserului face fotonii să se mişte înainte şi înapoi înăuntrul cristalului.</a:t>
            </a:r>
            <a:endParaRPr b="0" lang="ro-RO" sz="2600" spc="-1" strike="noStrike">
              <a:latin typeface="Arial"/>
            </a:endParaRPr>
          </a:p>
          <a:p>
            <a:pPr>
              <a:lnSpc>
                <a:spcPct val="100000"/>
              </a:lnSpc>
            </a:pPr>
            <a:endParaRPr b="0" lang="ro-RO" sz="2600" spc="-1" strike="noStrike">
              <a:latin typeface="Arial"/>
            </a:endParaRPr>
          </a:p>
          <a:p>
            <a:pPr marL="514440" indent="-513720">
              <a:lnSpc>
                <a:spcPct val="100000"/>
              </a:lnSpc>
              <a:buClr>
                <a:srgbClr val="54bc9b"/>
              </a:buClr>
              <a:buFont typeface="Calibri"/>
              <a:buAutoNum type="arabicPeriod" startAt="6"/>
            </a:pPr>
            <a:r>
              <a:rPr b="1" lang="ro-RO" sz="2600" spc="94" strike="noStrike">
                <a:solidFill>
                  <a:srgbClr val="54bc9b"/>
                </a:solidFill>
                <a:latin typeface="Calibri"/>
                <a:ea typeface="DejaVu Sans"/>
              </a:rPr>
              <a:t>O oglindă „parţială” la celălalt capăt al tubului ricoşează unii fotoni înapoi în cristal, dar lasă unii să scape.</a:t>
            </a:r>
            <a:endParaRPr b="0" lang="ro-RO" sz="2600" spc="-1" strike="noStrike">
              <a:latin typeface="Arial"/>
            </a:endParaRPr>
          </a:p>
          <a:p>
            <a:pPr>
              <a:lnSpc>
                <a:spcPct val="100000"/>
              </a:lnSpc>
            </a:pPr>
            <a:endParaRPr b="0" lang="ro-RO" sz="2600" spc="-1" strike="noStrike">
              <a:latin typeface="Arial"/>
            </a:endParaRPr>
          </a:p>
          <a:p>
            <a:pPr marL="514440" indent="-513720">
              <a:lnSpc>
                <a:spcPct val="100000"/>
              </a:lnSpc>
              <a:buClr>
                <a:srgbClr val="54bc9b"/>
              </a:buClr>
              <a:buFont typeface="Calibri"/>
              <a:buAutoNum type="arabicPeriod" startAt="6"/>
            </a:pPr>
            <a:r>
              <a:rPr b="1" lang="ro-RO" sz="2600" spc="94" strike="noStrike">
                <a:solidFill>
                  <a:srgbClr val="54bc9b"/>
                </a:solidFill>
                <a:latin typeface="Calibri"/>
                <a:ea typeface="DejaVu Sans"/>
              </a:rPr>
              <a:t>Fotonii care scapă dintr-o </a:t>
            </a:r>
            <a:r>
              <a:rPr b="1" lang="ro-RO" sz="2600" spc="94" strike="noStrike">
                <a:solidFill>
                  <a:srgbClr val="ffffff"/>
                </a:solidFill>
                <a:latin typeface="Calibri"/>
                <a:ea typeface="DejaVu Sans"/>
              </a:rPr>
              <a:t>rază foarte concentrată</a:t>
            </a:r>
            <a:r>
              <a:rPr b="1" lang="ro-RO" sz="2600" spc="94" strike="noStrike">
                <a:solidFill>
                  <a:srgbClr val="54bc9b"/>
                </a:solidFill>
                <a:latin typeface="Calibri"/>
                <a:ea typeface="DejaVu Sans"/>
              </a:rPr>
              <a:t> de lumină puternică.</a:t>
            </a:r>
            <a:br/>
            <a:br/>
            <a:r>
              <a:rPr b="0" lang="ro-RO" sz="2800" spc="-1" strike="noStrike">
                <a:solidFill>
                  <a:srgbClr val="000000"/>
                </a:solidFill>
                <a:latin typeface="Calibri"/>
                <a:ea typeface="DejaVu Sans"/>
              </a:rPr>
              <a:t> </a:t>
            </a:r>
            <a:endParaRPr b="0" lang="ro-RO" sz="2800" spc="-1" strike="noStrike">
              <a:latin typeface="Arial"/>
            </a:endParaRPr>
          </a:p>
          <a:p>
            <a:pPr>
              <a:lnSpc>
                <a:spcPct val="100000"/>
              </a:lnSpc>
            </a:pPr>
            <a:endParaRPr b="0" lang="ro-RO" sz="2800" spc="-1" strike="noStrike">
              <a:latin typeface="Arial"/>
            </a:endParaRPr>
          </a:p>
          <a:p>
            <a:pPr>
              <a:lnSpc>
                <a:spcPct val="100000"/>
              </a:lnSpc>
            </a:pPr>
            <a:endParaRPr b="0" lang="ro-RO" sz="2800" spc="-1" strike="noStrike">
              <a:latin typeface="Arial"/>
            </a:endParaRPr>
          </a:p>
          <a:p>
            <a:pPr>
              <a:lnSpc>
                <a:spcPct val="100000"/>
              </a:lnSpc>
            </a:pPr>
            <a:r>
              <a:rPr b="1" lang="ro-RO" sz="2600" spc="94" strike="noStrike">
                <a:solidFill>
                  <a:srgbClr val="54bc9b"/>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a:p>
            <a:pPr algn="ctr">
              <a:lnSpc>
                <a:spcPct val="100000"/>
              </a:lnSpc>
            </a:pPr>
            <a:r>
              <a:rPr b="1" lang="ro-RO" sz="2600" spc="94" strike="noStrike">
                <a:solidFill>
                  <a:srgbClr val="ffffff"/>
                </a:solidFill>
                <a:latin typeface="Calibri"/>
                <a:ea typeface="DejaVu Sans"/>
              </a:rPr>
              <a:t>                                    </a:t>
            </a:r>
            <a:endParaRPr b="0" lang="ro-RO" sz="2600" spc="-1" strike="noStrike">
              <a:latin typeface="Arial"/>
            </a:endParaRPr>
          </a:p>
          <a:p>
            <a:pPr algn="ctr">
              <a:lnSpc>
                <a:spcPct val="100000"/>
              </a:lnSpc>
            </a:pPr>
            <a:endParaRPr b="0" lang="ro-RO" sz="2600" spc="-1" strike="noStrike">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146</TotalTime>
  <Application>LibreOffice/5.4.4.2$Windows_x86 LibreOffice_project/2524958677847fb3bb44820e40380acbe820f960</Application>
  <Words>366</Words>
  <Paragraphs>71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2017-03-08T21:43:37Z</dcterms:created>
  <dc:creator>covan</dc:creator>
  <dc:description/>
  <dc:language>ro-RO</dc:language>
  <cp:lastModifiedBy/>
  <dcterms:modified xsi:type="dcterms:W3CDTF">2018-01-22T15:29:40Z</dcterms:modified>
  <cp:revision>17</cp:revision>
  <dc:subject/>
  <dc:title>Gamification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7</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